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2C5882A-7A7C-4669-A680-4AB2B72A5E7E}">
  <a:tblStyle styleId="{D2C5882A-7A7C-4669-A680-4AB2B72A5E7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1" Type="http://schemas.openxmlformats.org/officeDocument/2006/relationships/hyperlink" Target="https://docs.google.com/presentation/d/1hGYvgsqbXTpvNOkEbyhqfAS6gcTQQ65LyRkV2SQtJ_k/view" TargetMode="External"/><Relationship Id="rId10" Type="http://schemas.openxmlformats.org/officeDocument/2006/relationships/hyperlink" Target="https://docs.google.com/presentation/d/1JCWkk7hDtZ16UaZphDm2rzcXnY5iTJAE5G958C9E4IU/view" TargetMode="External"/><Relationship Id="rId9" Type="http://schemas.openxmlformats.org/officeDocument/2006/relationships/hyperlink" Target="https://docs.google.com/presentation/d/1hc1_SFqm9R2Q9JpYLBwWwzSVpEZGJTirQdgamPBN4yk/view" TargetMode="External"/><Relationship Id="rId5" Type="http://schemas.openxmlformats.org/officeDocument/2006/relationships/hyperlink" Target="https://docs.google.com/presentation/d/1hGYvgsqbXTpvNOkEbyhqfAS6gcTQQ65LyRkV2SQtJ_k/view" TargetMode="External"/><Relationship Id="rId6" Type="http://schemas.openxmlformats.org/officeDocument/2006/relationships/hyperlink" Target="https://docs.google.com/presentation/d/1rLO0Wwx2SrdPqVQo9L21src9zs7HeC9dj83KitWOK2o/view" TargetMode="External"/><Relationship Id="rId7" Type="http://schemas.openxmlformats.org/officeDocument/2006/relationships/hyperlink" Target="https://docs.google.com/presentation/d/16QvGPUPgs8N0LR1ery-xtEmQEPbUrGmRYM9WwIbuICk/view" TargetMode="External"/><Relationship Id="rId8" Type="http://schemas.openxmlformats.org/officeDocument/2006/relationships/hyperlink" Target="https://docs.google.com/presentation/d/1DqT1Ey-xyW-9DNGxfArhuXziDAhdwyT0893URh_GUe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rLO0Wwx2SrdPqVQo9L21src9zs7HeC9dj83KitWOK2o/view" TargetMode="External"/><Relationship Id="rId6" Type="http://schemas.openxmlformats.org/officeDocument/2006/relationships/hyperlink" Target="https://www.battlefields.org/learn/articles/impact-mexican-american-war-american-society-and-politics" TargetMode="External"/><Relationship Id="rId7" Type="http://schemas.openxmlformats.org/officeDocument/2006/relationships/hyperlink" Target="https://docs.google.com/presentation/d/16QvGPUPgs8N0LR1ery-xtEmQEPbUrGmRYM9WwIbuIC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DqT1Ey-xyW-9DNGxfArhuXziDAhdwyT0893URh_GUek/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{D2C5882A-7A7C-4669-A680-4AB2B72A5E7E}</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Political Impact of Mexican Cession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the land gained from the Mexican Cession intensify debates over slavery and reshape American politics?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307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Change and Continuity Over Time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5">
                            <a:extLst>
                              <a:ext uri="{A12FA001-AC4F-418D-AE19-62706E023703}">
                                <ahyp:hlinkClr val="tx"/>
                              </a:ext>
                            </a:extLst>
                          </a:hlinkClick>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Political Impact of Mexican Cession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Political Impact of Mexican Cession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Cession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11">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Provide students time to preview the Topic 3 Supporting questions within the </a:t>
                      </a:r>
                      <a:r>
                        <a:rPr lang="en" sz="1200">
                          <a:latin typeface="Inter"/>
                          <a:ea typeface="Inter"/>
                          <a:cs typeface="Inter"/>
                          <a:sym typeface="Inter"/>
                        </a:rPr>
                        <a:t>Unit 8 Inquiry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solidFill>
                            <a:srgbClr val="000000"/>
                          </a:solidFill>
                          <a:latin typeface="Inter"/>
                          <a:ea typeface="Inter"/>
                          <a:cs typeface="Inter"/>
                          <a:sym typeface="Inter"/>
                        </a:rPr>
                        <a:t>: Unit </a:t>
                      </a:r>
                      <a:r>
                        <a:rPr lang="en" sz="1200">
                          <a:latin typeface="Inter"/>
                          <a:ea typeface="Inter"/>
                          <a:cs typeface="Inter"/>
                          <a:sym typeface="Inter"/>
                        </a:rPr>
                        <a:t>8</a:t>
                      </a:r>
                      <a:r>
                        <a:rPr lang="en" sz="1200">
                          <a:solidFill>
                            <a:srgbClr val="000000"/>
                          </a:solidFill>
                          <a:latin typeface="Inter"/>
                          <a:ea typeface="Inter"/>
                          <a:cs typeface="Inter"/>
                          <a:sym typeface="Inter"/>
                        </a:rPr>
                        <a:t> - Topic </a:t>
                      </a:r>
                      <a:r>
                        <a:rPr lang="en" sz="1200">
                          <a:latin typeface="Inter"/>
                          <a:ea typeface="Inter"/>
                          <a:cs typeface="Inter"/>
                          <a:sym typeface="Inter"/>
                        </a:rPr>
                        <a:t>3</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a:t>
                      </a:r>
                      <a:r>
                        <a:rPr lang="en" sz="1200">
                          <a:solidFill>
                            <a:srgbClr val="000000"/>
                          </a:solidFill>
                          <a:latin typeface="Inter"/>
                          <a:ea typeface="Inter"/>
                          <a:cs typeface="Inter"/>
                          <a:sym typeface="Inter"/>
                        </a:rPr>
                        <a:t>- Topic </a:t>
                      </a:r>
                      <a:r>
                        <a:rPr lang="en" sz="1200">
                          <a:latin typeface="Inter"/>
                          <a:ea typeface="Inter"/>
                          <a:cs typeface="Inter"/>
                          <a:sym typeface="Inter"/>
                        </a:rPr>
                        <a:t>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{D2C5882A-7A7C-4669-A680-4AB2B72A5E7E}</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Political Impact of Mexican Cession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engage with </a:t>
                      </a:r>
                      <a:r>
                        <a:rPr lang="en" sz="1200">
                          <a:latin typeface="Inter"/>
                          <a:ea typeface="Inter"/>
                          <a:cs typeface="Inter"/>
                          <a:sym typeface="Inter"/>
                        </a:rPr>
                        <a:t>an online article titled, “The Impact of the Mexican-American War on American Society and Politics</a:t>
                      </a:r>
                      <a:r>
                        <a:rPr lang="en" sz="1200">
                          <a:solidFill>
                            <a:srgbClr val="000000"/>
                          </a:solidFill>
                          <a:latin typeface="Inter"/>
                          <a:ea typeface="Inter"/>
                          <a:cs typeface="Inter"/>
                          <a:sym typeface="Inter"/>
                        </a:rPr>
                        <a:t>.</a:t>
                      </a:r>
                      <a:r>
                        <a:rPr lang="en" sz="1200">
                          <a:latin typeface="Inter"/>
                          <a:ea typeface="Inter"/>
                          <a:cs typeface="Inter"/>
                          <a:sym typeface="Inter"/>
                        </a:rPr>
                        <a:t>”</a:t>
                      </a:r>
                      <a:r>
                        <a:rPr lang="en" sz="1200">
                          <a:solidFill>
                            <a:srgbClr val="000000"/>
                          </a:solidFill>
                          <a:latin typeface="Inter"/>
                          <a:ea typeface="Inter"/>
                          <a:cs typeface="Inter"/>
                          <a:sym typeface="Inter"/>
                        </a:rPr>
                        <a:t> Using the </a:t>
                      </a:r>
                      <a:r>
                        <a:rPr lang="en" sz="1200" u="sng">
                          <a:solidFill>
                            <a:schemeClr val="hlink"/>
                          </a:solidFill>
                          <a:latin typeface="Inter"/>
                          <a:ea typeface="Inter"/>
                          <a:cs typeface="Inter"/>
                          <a:sym typeface="Inter"/>
                          <a:hlinkClick r:id="rId5"/>
                        </a:rPr>
                        <a:t>Political Impact of Mexican Cession Presentation</a:t>
                      </a:r>
                      <a:r>
                        <a:rPr lang="en" sz="1200">
                          <a:solidFill>
                            <a:srgbClr val="000000"/>
                          </a:solidFill>
                          <a:latin typeface="Inter"/>
                          <a:ea typeface="Inter"/>
                          <a:cs typeface="Inter"/>
                          <a:sym typeface="Inter"/>
                        </a:rPr>
                        <a:t>, introduce the topic and task. Students will need digital access of the </a:t>
                      </a:r>
                      <a:r>
                        <a:rPr lang="en" sz="1200" u="sng">
                          <a:solidFill>
                            <a:schemeClr val="hlink"/>
                          </a:solidFill>
                          <a:latin typeface="Inter"/>
                          <a:ea typeface="Inter"/>
                          <a:cs typeface="Inter"/>
                          <a:sym typeface="Inter"/>
                          <a:hlinkClick r:id="rId6"/>
                        </a:rPr>
                        <a:t>article</a:t>
                      </a:r>
                      <a:r>
                        <a:rPr lang="en" sz="1200">
                          <a:solidFill>
                            <a:srgbClr val="000000"/>
                          </a:solidFill>
                          <a:latin typeface="Inter"/>
                          <a:ea typeface="Inter"/>
                          <a:cs typeface="Inter"/>
                          <a:sym typeface="Inter"/>
                        </a:rPr>
                        <a:t>. </a:t>
                      </a:r>
                      <a:r>
                        <a:rPr lang="en" sz="1200">
                          <a:latin typeface="Inter"/>
                          <a:ea typeface="Inter"/>
                          <a:cs typeface="Inter"/>
                          <a:sym typeface="Inter"/>
                        </a:rPr>
                        <a:t>S</a:t>
                      </a:r>
                      <a:r>
                        <a:rPr lang="en" sz="1200">
                          <a:solidFill>
                            <a:srgbClr val="000000"/>
                          </a:solidFill>
                          <a:latin typeface="Inter"/>
                          <a:ea typeface="Inter"/>
                          <a:cs typeface="Inter"/>
                          <a:sym typeface="Inter"/>
                        </a:rPr>
                        <a:t>eparate the class into four groups and assign each group one of the </a:t>
                      </a:r>
                      <a:r>
                        <a:rPr lang="en" sz="1200">
                          <a:latin typeface="Inter"/>
                          <a:ea typeface="Inter"/>
                          <a:cs typeface="Inter"/>
                          <a:sym typeface="Inter"/>
                        </a:rPr>
                        <a:t>topics (1. Mexican American War Context; 2. Wilmot Proviso &amp; Free Soilers; 3. California’s Statehood; 4. Popular Sovereignty Arguments) to focus on while reading through the article. Students will work with their groups to fill in the portion of the graphic organizer on their topic found within the </a:t>
                      </a:r>
                      <a:r>
                        <a:rPr lang="en" sz="1200" u="sng">
                          <a:solidFill>
                            <a:schemeClr val="hlink"/>
                          </a:solidFill>
                          <a:latin typeface="Inter"/>
                          <a:ea typeface="Inter"/>
                          <a:cs typeface="Inter"/>
                          <a:sym typeface="Inter"/>
                          <a:hlinkClick r:id="rId7"/>
                        </a:rPr>
                        <a:t>student worksheet</a:t>
                      </a:r>
                      <a:r>
                        <a:rPr lang="en" sz="1200">
                          <a:latin typeface="Inter"/>
                          <a:ea typeface="Inter"/>
                          <a:cs typeface="Inter"/>
                          <a:sym typeface="Inter"/>
                        </a:rPr>
                        <a:t>. </a:t>
                      </a:r>
                      <a:r>
                        <a:rPr lang="en" sz="1200">
                          <a:solidFill>
                            <a:srgbClr val="000000"/>
                          </a:solidFill>
                          <a:latin typeface="Inter"/>
                          <a:ea typeface="Inter"/>
                          <a:cs typeface="Inter"/>
                          <a:sym typeface="Inter"/>
                        </a:rPr>
                        <a:t>Consider individual, partner, or small group completion.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the student worksheet and </a:t>
                      </a:r>
                      <a:r>
                        <a:rPr lang="en" sz="1200">
                          <a:latin typeface="Inter"/>
                          <a:ea typeface="Inter"/>
                          <a:cs typeface="Inter"/>
                          <a:sym typeface="Inter"/>
                        </a:rPr>
                        <a:t>grant access to online article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Introduce the topic and task</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four groups and assign each group </a:t>
                      </a:r>
                      <a:r>
                        <a:rPr lang="en" sz="1200">
                          <a:latin typeface="Inter"/>
                          <a:ea typeface="Inter"/>
                          <a:cs typeface="Inter"/>
                          <a:sym typeface="Inter"/>
                        </a:rPr>
                        <a:t>one of the topics from the graphic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group</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reading and </a:t>
                      </a:r>
                      <a:r>
                        <a:rPr lang="en" sz="1200">
                          <a:latin typeface="Inter"/>
                          <a:ea typeface="Inter"/>
                          <a:cs typeface="Inter"/>
                          <a:sym typeface="Inter"/>
                        </a:rPr>
                        <a:t>your group’s </a:t>
                      </a:r>
                      <a:r>
                        <a:rPr lang="en" sz="1200">
                          <a:latin typeface="Inter"/>
                          <a:ea typeface="Inter"/>
                          <a:cs typeface="Inter"/>
                          <a:sym typeface="Inter"/>
                        </a:rPr>
                        <a:t>portion</a:t>
                      </a:r>
                      <a:r>
                        <a:rPr lang="en" sz="1200">
                          <a:latin typeface="Inter"/>
                          <a:ea typeface="Inter"/>
                          <a:cs typeface="Inter"/>
                          <a:sym typeface="Inter"/>
                        </a:rPr>
                        <a:t> of </a:t>
                      </a:r>
                      <a:r>
                        <a:rPr lang="en" sz="1200">
                          <a:solidFill>
                            <a:srgbClr val="000000"/>
                          </a:solidFill>
                          <a:latin typeface="Inter"/>
                          <a:ea typeface="Inter"/>
                          <a:cs typeface="Inter"/>
                          <a:sym typeface="Inter"/>
                        </a:rPr>
                        <a:t>graphic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participate in an inside/outside circle (visual and video explanation included in Best Practices Repository) to share their learnings about the </a:t>
                      </a:r>
                      <a:r>
                        <a:rPr lang="en" sz="1200">
                          <a:latin typeface="Inter"/>
                          <a:ea typeface="Inter"/>
                          <a:cs typeface="Inter"/>
                          <a:sym typeface="Inter"/>
                        </a:rPr>
                        <a:t>article</a:t>
                      </a:r>
                      <a:r>
                        <a:rPr lang="en" sz="1200">
                          <a:solidFill>
                            <a:srgbClr val="000000"/>
                          </a:solidFill>
                          <a:latin typeface="Inter"/>
                          <a:ea typeface="Inter"/>
                          <a:cs typeface="Inter"/>
                          <a:sym typeface="Inter"/>
                        </a:rPr>
                        <a:t>. Create groups of four with one person from each of the groups in Activity 2. Have one group of four surround another group of four. They should be standing across from a person who read the same article section and should compare their answers to the graphic organizer. Then the students in the inside circle will rotate to the right. As they go through the next three rotations, they will complete the other squares on </a:t>
                      </a:r>
                      <a:r>
                        <a:rPr lang="en" sz="1200">
                          <a:latin typeface="Inter"/>
                          <a:ea typeface="Inter"/>
                          <a:cs typeface="Inter"/>
                          <a:sym typeface="Inter"/>
                        </a:rPr>
                        <a:t>in the </a:t>
                      </a:r>
                      <a:r>
                        <a:rPr lang="en" sz="1200">
                          <a:latin typeface="Inter"/>
                          <a:ea typeface="Inter"/>
                          <a:cs typeface="Inter"/>
                          <a:sym typeface="Inter"/>
                        </a:rPr>
                        <a:t>graphic</a:t>
                      </a:r>
                      <a:r>
                        <a:rPr lang="en" sz="1200">
                          <a:latin typeface="Inter"/>
                          <a:ea typeface="Inter"/>
                          <a:cs typeface="Inter"/>
                          <a:sym typeface="Inter"/>
                        </a:rPr>
                        <a:t> organizer</a:t>
                      </a:r>
                      <a:r>
                        <a:rPr lang="en" sz="1200">
                          <a:solidFill>
                            <a:srgbClr val="000000"/>
                          </a:solidFill>
                          <a:latin typeface="Inter"/>
                          <a:ea typeface="Inter"/>
                          <a:cs typeface="Inter"/>
                          <a:sym typeface="Inter"/>
                        </a:rPr>
                        <a:t>.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for student</a:t>
                      </a:r>
                      <a:r>
                        <a:rPr lang="en" sz="1200">
                          <a:latin typeface="Inter"/>
                          <a:ea typeface="Inter"/>
                          <a:cs typeface="Inter"/>
                          <a:sym typeface="Inter"/>
                        </a:rPr>
                        <a:t> groupings and  the inside/outside circle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movement directions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Sectional Tension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{D2C5882A-7A7C-4669-A680-4AB2B72A5E7E}</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Political Impact of Mexican Cession</a:t>
                      </a:r>
                      <a:r>
                        <a:rPr b="1" lang="en" sz="1300">
                          <a:solidFill>
                            <a:schemeClr val="dk1"/>
                          </a:solidFill>
                          <a:latin typeface="Inter"/>
                          <a:ea typeface="Inter"/>
                          <a:cs typeface="Inter"/>
                          <a:sym typeface="Inter"/>
                        </a:rPr>
                        <a:t>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 Quickwrite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In this quickwrite, students will explain how the Mexican-American War increased tensions in the United States. Within their sentences, they will need to include five specific terms.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7.49 Compare and evaluate the different ways in which the United States acquired territory from 1800 to 1860, including an evaluation of the Louisiana Purchase.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7.50 Evaluate the reasons different individuals, including Federalists, Abolitionists and Democratic-Republicans, supported and opposed American territorial expansion.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7.52 Compare and evaluate the actions taken and rationales provided by the United States government to acquire western or Indigenous territory in the 1800s, with particular attention given to the policies and campaigns of President Andrew Jackson and the consequences such actions had on the land and people.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7.54 Evaluate the causes and consequences of the Mexican-American War, with specific attention to the impact of the war and the Treaty of Guadalupe-Hidalgo.</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7.55 Evaluate the impact of territorial expansion, immigration, and Northern industrialization on the institution of slavery and American politics.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7.63 Evaluate the impact of territorial expansion and the conflict over the expansion of slavery on sectional tensions between Northern and Southern states.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Sectional Tension 1820-1860: Daily Lesson Plan</a:t>
            </a:r>
            <a:r>
              <a:rPr lang="en" sz="1800">
                <a:solidFill>
                  <a:schemeClr val="dk1"/>
                </a:solidFill>
                <a:latin typeface="Plus Jakarta Sans Medium"/>
                <a:ea typeface="Plus Jakarta Sans Medium"/>
                <a:cs typeface="Plus Jakarta Sans Medium"/>
                <a:sym typeface="Plus Jakarta Sans Medium"/>
              </a:rPr>
              <a:t>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